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7.jpeg" ContentType="image/jpeg"/>
  <Override PartName="/ppt/media/image35.jpeg" ContentType="image/jpeg"/>
  <Override PartName="/ppt/media/image9.jpeg" ContentType="image/jpeg"/>
  <Override PartName="/ppt/media/image21.gif" ContentType="image/gif"/>
  <Override PartName="/ppt/media/image11.jpeg" ContentType="image/jpeg"/>
  <Override PartName="/ppt/media/image14.png" ContentType="image/png"/>
  <Override PartName="/ppt/media/image23.png" ContentType="image/png"/>
  <Override PartName="/ppt/media/image32.png" ContentType="image/png"/>
  <Override PartName="/ppt/media/image41.png" ContentType="image/png"/>
  <Override PartName="/ppt/media/image25.png" ContentType="image/png"/>
  <Override PartName="/ppt/media/image13.jpeg" ContentType="image/jpeg"/>
  <Override PartName="/ppt/media/image18.png" ContentType="image/png"/>
  <Override PartName="/ppt/media/image30.jpeg" ContentType="image/jpeg"/>
  <Override PartName="/ppt/media/image36.png" ContentType="image/png"/>
  <Override PartName="/ppt/media/image26.jpeg" ContentType="image/jpeg"/>
  <Override PartName="/ppt/media/image15.jpeg" ContentType="image/jpeg"/>
  <Override PartName="/ppt/media/image38.png" ContentType="image/png"/>
  <Override PartName="/ppt/media/image3.png" ContentType="image/png"/>
  <Override PartName="/ppt/media/image39.jpeg" ContentType="image/jpeg"/>
  <Override PartName="/ppt/media/image17.jpeg" ContentType="image/jpeg"/>
  <Override PartName="/ppt/media/image28.jpeg" ContentType="image/jpeg"/>
  <Override PartName="/ppt/media/image29.wmf" ContentType="image/x-wmf"/>
  <Override PartName="/ppt/media/image6.jpeg" ContentType="image/jpeg"/>
  <Override PartName="/ppt/media/image34.jpeg" ContentType="image/jpeg"/>
  <Override PartName="/ppt/media/image8.jpeg" ContentType="image/jpeg"/>
  <Override PartName="/ppt/media/image20.png" ContentType="image/png"/>
  <Override PartName="/ppt/media/image10.jpeg" ContentType="image/jpeg"/>
  <Override PartName="/ppt/media/image31.png" ContentType="image/png"/>
  <Override PartName="/ppt/media/image22.gif" ContentType="image/gif"/>
  <Override PartName="/ppt/media/image12.jpeg" ContentType="image/jpeg"/>
  <Override PartName="/ppt/media/image24.png" ContentType="image/png"/>
  <Override PartName="/ppt/media/image1.jpeg" ContentType="image/jpeg"/>
  <Override PartName="/ppt/media/image40.jpeg" ContentType="image/jpeg"/>
  <Override PartName="/ppt/media/image19.png" ContentType="image/png"/>
  <Override PartName="/ppt/media/image37.png" ContentType="image/png"/>
  <Override PartName="/ppt/media/image2.png" ContentType="image/png"/>
  <Override PartName="/ppt/media/image16.jpeg" ContentType="image/jpeg"/>
  <Override PartName="/ppt/media/image27.jpeg" ContentType="image/jpeg"/>
  <Override PartName="/ppt/media/image5.jpeg" ContentType="image/jpeg"/>
  <Override PartName="/ppt/media/image4.png" ContentType="image/png"/>
  <Override PartName="/ppt/media/image33.jpeg" ContentType="image/jpe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Book Antiqua"/>
              </a:rPr>
              <a:t>27/09/13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F77898A-6A56-42A1-B74B-02E378F576AF}" type="slidenum">
              <a:rPr lang="it-IT">
                <a:solidFill>
                  <a:srgbClr val="000000"/>
                </a:solidFill>
                <a:latin typeface="Book Antiqua"/>
              </a:rPr>
              <a:t>&lt;numero&gt;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it-IT"/>
              <a:t>Fate clic per modificare il formato del testo del titolo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/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/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/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/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/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/>
              <a:t>Settimo livello struttura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gif"/><Relationship Id="rId2" Type="http://schemas.openxmlformats.org/officeDocument/2006/relationships/image" Target="../media/image22.gif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178640" y="6819480"/>
            <a:ext cx="6834960" cy="6868080"/>
          </a:xfrm>
          <a:prstGeom prst="rect">
            <a:avLst/>
          </a:prstGeom>
        </p:spPr>
      </p:pic>
      <p:sp>
        <p:nvSpPr>
          <p:cNvPr id="38" name="CustomShape 1"/>
          <p:cNvSpPr/>
          <p:nvPr/>
        </p:nvSpPr>
        <p:spPr>
          <a:xfrm>
            <a:off x="3295080" y="6215040"/>
            <a:ext cx="288000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>
                <a:solidFill>
                  <a:srgbClr val="af9738"/>
                </a:solidFill>
                <a:latin typeface="Arial Black"/>
              </a:rPr>
              <a:t>Settembre 2013  </a:t>
            </a:r>
            <a:endParaRPr/>
          </a:p>
        </p:txBody>
      </p:sp>
      <p:sp>
        <p:nvSpPr>
          <p:cNvPr id="39" name="CustomShape 2"/>
          <p:cNvSpPr/>
          <p:nvPr/>
        </p:nvSpPr>
        <p:spPr>
          <a:xfrm>
            <a:off x="1601640" y="2133000"/>
            <a:ext cx="6022080" cy="332280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it-IT" sz="2800">
                <a:solidFill>
                  <a:srgbClr val="ffffff"/>
                </a:solidFill>
                <a:latin typeface="Arial Black"/>
              </a:rPr>
              <a:t>Piazza XX Settembre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800">
                <a:solidFill>
                  <a:srgbClr val="ffffff"/>
                </a:solidFill>
                <a:latin typeface="Arial Black"/>
              </a:rPr>
              <a:t>Piazza Cermenati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2000">
                <a:solidFill>
                  <a:srgbClr val="ffffff"/>
                </a:solidFill>
                <a:latin typeface="Arial Black"/>
              </a:rPr>
              <a:t>Interventi di manutenzione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2000">
                <a:solidFill>
                  <a:srgbClr val="ffffff"/>
                </a:solidFill>
                <a:latin typeface="Arial Black"/>
              </a:rPr>
              <a:t>Modifica regolamentazione Area pedonale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000">
                <a:solidFill>
                  <a:srgbClr val="ffffff"/>
                </a:solidFill>
                <a:latin typeface="Arial Black"/>
              </a:rPr>
              <a:t>(APU)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4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721320" y="111600"/>
            <a:ext cx="1782720" cy="2036160"/>
          </a:xfrm>
          <a:prstGeom prst="rect">
            <a:avLst/>
          </a:prstGeom>
        </p:spPr>
      </p:pic>
      <p:pic>
        <p:nvPicPr>
          <p:cNvPr descr="" id="41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8047080" y="5014800"/>
            <a:ext cx="1035000" cy="156924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557280" y="404640"/>
            <a:ext cx="8064360" cy="41144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CONTRASSEGNO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it-IT" sz="2800">
                <a:solidFill>
                  <a:srgbClr val="000000"/>
                </a:solidFill>
                <a:latin typeface="Arial"/>
              </a:rPr>
              <a:t>« M »  moto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Soggetti proprietari di motocicli o ciclomotori, residenti o domiciliati e titolari o dipendenti di attività all’interno dell’APU con proprietà o locazione o altro, di un posto moto fuori dalla sede stradale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 u="sng">
                <a:solidFill>
                  <a:srgbClr val="000000"/>
                </a:solidFill>
                <a:latin typeface="Arial"/>
              </a:rPr>
              <a:t>Costo</a:t>
            </a:r>
            <a:r>
              <a:rPr b="1" i="1" lang="it-IT" sz="2000">
                <a:solidFill>
                  <a:srgbClr val="000000"/>
                </a:solidFill>
                <a:latin typeface="Arial"/>
              </a:rPr>
              <a:t>:  gratuito 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 u="sng">
                <a:solidFill>
                  <a:srgbClr val="000000"/>
                </a:solidFill>
                <a:latin typeface="Arial"/>
              </a:rPr>
              <a:t>Durata </a:t>
            </a:r>
            <a:r>
              <a:rPr b="1" i="1" lang="it-IT" sz="2000">
                <a:solidFill>
                  <a:srgbClr val="000000"/>
                </a:solidFill>
                <a:latin typeface="Arial"/>
              </a:rPr>
              <a:t>: 5 anni per residenti zona APU </a:t>
            </a:r>
            <a:r>
              <a:rPr i="1" lang="it-IT" sz="2000">
                <a:solidFill>
                  <a:srgbClr val="000000"/>
                </a:solidFill>
                <a:latin typeface="Arial"/>
              </a:rPr>
              <a:t>(anno solare) 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	</a:t>
            </a:r>
            <a:r>
              <a:rPr b="1" i="1" lang="it-IT" sz="2000">
                <a:solidFill>
                  <a:srgbClr val="000000"/>
                </a:solidFill>
                <a:latin typeface="Arial"/>
              </a:rPr>
              <a:t> </a:t>
            </a:r>
            <a:r>
              <a:rPr b="1" i="1" lang="it-IT" sz="2000">
                <a:solidFill>
                  <a:srgbClr val="000000"/>
                </a:solidFill>
                <a:latin typeface="Arial"/>
              </a:rPr>
              <a:t>1 anno per domiciliati  zona APU  </a:t>
            </a:r>
            <a:r>
              <a:rPr i="1" lang="it-IT" sz="2000">
                <a:solidFill>
                  <a:srgbClr val="000000"/>
                </a:solidFill>
                <a:latin typeface="Arial"/>
              </a:rPr>
              <a:t>(anno solare)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73" name="CustomShape 2"/>
          <p:cNvSpPr/>
          <p:nvPr/>
        </p:nvSpPr>
        <p:spPr>
          <a:xfrm>
            <a:off x="1070280" y="4869000"/>
            <a:ext cx="7497000" cy="700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Consente 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Il transito  (vietata la sosta e la fermata)</a:t>
            </a:r>
            <a:endParaRPr/>
          </a:p>
        </p:txBody>
      </p:sp>
      <p:pic>
        <p:nvPicPr>
          <p:cNvPr descr="" id="7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36920" y="836640"/>
            <a:ext cx="666360" cy="666360"/>
          </a:xfrm>
          <a:prstGeom prst="rect">
            <a:avLst/>
          </a:prstGeom>
        </p:spPr>
      </p:pic>
      <p:pic>
        <p:nvPicPr>
          <p:cNvPr descr="" id="7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95440" y="836640"/>
            <a:ext cx="666360" cy="66636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57280" y="116640"/>
            <a:ext cx="8064360" cy="30780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CONTRASSEGNO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it-IT" sz="2800">
                <a:solidFill>
                  <a:srgbClr val="ff0000"/>
                </a:solidFill>
                <a:latin typeface="Arial"/>
              </a:rPr>
              <a:t>« D 1 ora »  merce deperibile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Ditte o imprese limitatamente al trasporto di merce deperibile  (fiori e alimenti)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it-IT" sz="2000" u="sng">
                <a:solidFill>
                  <a:srgbClr val="000000"/>
                </a:solidFill>
                <a:latin typeface="Arial"/>
              </a:rPr>
              <a:t>Costo</a:t>
            </a:r>
            <a:r>
              <a:rPr b="1" i="1" lang="it-IT" sz="2000">
                <a:solidFill>
                  <a:srgbClr val="000000"/>
                </a:solidFill>
                <a:latin typeface="Arial"/>
              </a:rPr>
              <a:t>:  gratuito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 u="sng">
                <a:solidFill>
                  <a:srgbClr val="000000"/>
                </a:solidFill>
                <a:latin typeface="Arial"/>
              </a:rPr>
              <a:t>Durata </a:t>
            </a:r>
            <a:r>
              <a:rPr b="1" i="1" lang="it-IT" sz="2000">
                <a:solidFill>
                  <a:srgbClr val="000000"/>
                </a:solidFill>
                <a:latin typeface="Arial"/>
              </a:rPr>
              <a:t>: 1 anno </a:t>
            </a:r>
            <a:r>
              <a:rPr i="1" lang="it-IT" sz="2000">
                <a:solidFill>
                  <a:srgbClr val="000000"/>
                </a:solidFill>
                <a:latin typeface="Arial"/>
              </a:rPr>
              <a:t>(anno solare) 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ffffff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77" name="CustomShape 2"/>
          <p:cNvSpPr/>
          <p:nvPr/>
        </p:nvSpPr>
        <p:spPr>
          <a:xfrm>
            <a:off x="1261080" y="3530160"/>
            <a:ext cx="7497000" cy="13100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Consente :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Il transito e la sosta nelle zone pertinenti l’attività</a:t>
            </a:r>
            <a:r>
              <a:rPr b="1" i="1" lang="it-IT" sz="2000">
                <a:solidFill>
                  <a:srgbClr val="ffffff"/>
                </a:solidFill>
                <a:latin typeface="Arial"/>
              </a:rPr>
              <a:t> </a:t>
            </a:r>
            <a:r>
              <a:rPr b="1" i="1" lang="it-IT" sz="2000">
                <a:solidFill>
                  <a:srgbClr val="ff0000"/>
                </a:solidFill>
                <a:latin typeface="Arial"/>
              </a:rPr>
              <a:t>per un periodo massimo di  1 ora (obbligo esposizione disco orario)</a:t>
            </a:r>
            <a:endParaRPr/>
          </a:p>
        </p:txBody>
      </p:sp>
      <p:pic>
        <p:nvPicPr>
          <p:cNvPr descr="" id="78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254160" y="3760560"/>
            <a:ext cx="1006560" cy="100656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68440" y="116640"/>
            <a:ext cx="8064360" cy="46026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CONTRASSEGNO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it-IT" sz="2800">
                <a:solidFill>
                  <a:srgbClr val="ff0000"/>
                </a:solidFill>
                <a:latin typeface="Arial"/>
              </a:rPr>
              <a:t>« D 3 ore »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Ditte o imprese limitatamente al commercio all’ingrosso di merce deperibile servizio stampa, 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dipendenti di testate giornalistiche, emittenti radiotelevisive che effettuano servizio di cronaca cittadina, 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imprese di onoranze funebri 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Familiari che devono assistere anziani non autosufficienti (per 1 solo familiare e parente di 1° grado)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it-IT" sz="2000" u="sng">
                <a:solidFill>
                  <a:srgbClr val="000000"/>
                </a:solidFill>
                <a:latin typeface="Arial"/>
              </a:rPr>
              <a:t>Costo</a:t>
            </a:r>
            <a:r>
              <a:rPr b="1" i="1" lang="it-IT" sz="2000">
                <a:solidFill>
                  <a:srgbClr val="000000"/>
                </a:solidFill>
                <a:latin typeface="Arial"/>
              </a:rPr>
              <a:t>:  gratuito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 u="sng">
                <a:solidFill>
                  <a:srgbClr val="000000"/>
                </a:solidFill>
                <a:latin typeface="Arial"/>
              </a:rPr>
              <a:t>Durata</a:t>
            </a:r>
            <a:r>
              <a:rPr b="1" i="1" lang="it-IT" sz="2000">
                <a:solidFill>
                  <a:srgbClr val="000000"/>
                </a:solidFill>
                <a:latin typeface="Arial"/>
              </a:rPr>
              <a:t> : 1 anno </a:t>
            </a:r>
            <a:r>
              <a:rPr i="1" lang="it-IT" sz="2000">
                <a:solidFill>
                  <a:srgbClr val="000000"/>
                </a:solidFill>
                <a:latin typeface="Arial"/>
              </a:rPr>
              <a:t>(anno solare) 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ffffff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1346760" y="5170680"/>
            <a:ext cx="7497000" cy="13100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Consente :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Il transito e la sosta nelle zone pertinenti l’attività</a:t>
            </a:r>
            <a:r>
              <a:rPr b="1" i="1" lang="it-IT" sz="2000">
                <a:solidFill>
                  <a:srgbClr val="ffffff"/>
                </a:solidFill>
                <a:latin typeface="Arial"/>
              </a:rPr>
              <a:t> </a:t>
            </a:r>
            <a:r>
              <a:rPr b="1" i="1" lang="it-IT" sz="2000">
                <a:solidFill>
                  <a:srgbClr val="ff0000"/>
                </a:solidFill>
                <a:latin typeface="Arial"/>
              </a:rPr>
              <a:t>per un periodo massimo di  3 ore (obbligo esposizione disco orario)</a:t>
            </a:r>
            <a:endParaRPr/>
          </a:p>
        </p:txBody>
      </p:sp>
      <p:pic>
        <p:nvPicPr>
          <p:cNvPr descr="" id="81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339840" y="5487480"/>
            <a:ext cx="1006560" cy="100656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667800" y="332640"/>
            <a:ext cx="8064360" cy="35654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CONTRASSEGNO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it-IT" sz="2800">
                <a:solidFill>
                  <a:srgbClr val="ff0000"/>
                </a:solidFill>
                <a:latin typeface="Arial"/>
              </a:rPr>
              <a:t>« D illimitato »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Concesso a ministri di culto, autorità per l’esercizio di compiti istituzionali, veicoli autorizzati per attività investigative e di intercettazione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it-IT" sz="2000" u="sng">
                <a:solidFill>
                  <a:srgbClr val="000000"/>
                </a:solidFill>
                <a:latin typeface="Arial"/>
              </a:rPr>
              <a:t>Costo</a:t>
            </a:r>
            <a:r>
              <a:rPr b="1" i="1" lang="it-IT" sz="2000">
                <a:solidFill>
                  <a:srgbClr val="000000"/>
                </a:solidFill>
                <a:latin typeface="Arial"/>
              </a:rPr>
              <a:t>:  gratuito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 u="sng">
                <a:solidFill>
                  <a:srgbClr val="000000"/>
                </a:solidFill>
                <a:latin typeface="Arial"/>
              </a:rPr>
              <a:t>Durata</a:t>
            </a:r>
            <a:r>
              <a:rPr b="1" i="1" lang="it-IT" sz="2000">
                <a:solidFill>
                  <a:srgbClr val="000000"/>
                </a:solidFill>
                <a:latin typeface="Arial"/>
              </a:rPr>
              <a:t> : 1 anno </a:t>
            </a:r>
            <a:r>
              <a:rPr i="1" lang="it-IT" sz="2000">
                <a:solidFill>
                  <a:srgbClr val="000000"/>
                </a:solidFill>
                <a:latin typeface="Arial"/>
              </a:rPr>
              <a:t>(anno solare) 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ffffff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83" name="CustomShape 2"/>
          <p:cNvSpPr/>
          <p:nvPr/>
        </p:nvSpPr>
        <p:spPr>
          <a:xfrm>
            <a:off x="1259640" y="4509000"/>
            <a:ext cx="7497000" cy="700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Consente :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Il transito e la sosta nelle zone pertinenti l’attività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606240" y="332640"/>
            <a:ext cx="7920360" cy="55314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CONTRASSEGNO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it-IT" sz="2800">
                <a:solidFill>
                  <a:srgbClr val="000000"/>
                </a:solidFill>
                <a:latin typeface="Arial"/>
              </a:rPr>
              <a:t>« P »  provvisori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Privati, titolari di ditte, attività, imprese che necessita di accedere all’APU per un periodo limitato 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Per :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it-IT">
                <a:solidFill>
                  <a:srgbClr val="000000"/>
                </a:solidFill>
                <a:latin typeface="Arial"/>
              </a:rPr>
              <a:t>Trasporto e/o ritiro occasionale di merci pesanti o voluminosi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it-IT">
                <a:solidFill>
                  <a:srgbClr val="000000"/>
                </a:solidFill>
                <a:latin typeface="Arial"/>
              </a:rPr>
              <a:t>Necessità di  accesso per cure fisiche a soggetti con temporanei impedimenti di deambulazione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it-IT">
                <a:solidFill>
                  <a:srgbClr val="000000"/>
                </a:solidFill>
                <a:latin typeface="Arial"/>
              </a:rPr>
              <a:t>Esigenze lavorative in APU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it-IT">
                <a:solidFill>
                  <a:srgbClr val="000000"/>
                </a:solidFill>
                <a:latin typeface="Arial"/>
              </a:rPr>
              <a:t>Soggetti pubblici o provati che organizzano e/ o partecipano a manifestazioni , eventi  o matrimoni, ecc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it-IT">
                <a:solidFill>
                  <a:srgbClr val="000000"/>
                </a:solidFill>
                <a:latin typeface="Arial"/>
              </a:rPr>
              <a:t>Veicoli ad uso speciale al servizio di auto-officine , elettrauti, ecc. per il recupero di veicoli in avaria all’interno dell’APU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it-IT">
                <a:solidFill>
                  <a:srgbClr val="000000"/>
                </a:solidFill>
                <a:latin typeface="Arial"/>
              </a:rPr>
              <a:t>Imprese che effettuano attività di installazione e/o costruzione  presso cantieri presenti all’interno dell’APU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it-IT">
                <a:solidFill>
                  <a:srgbClr val="000000"/>
                </a:solidFill>
                <a:latin typeface="Arial"/>
              </a:rPr>
              <a:t>Ditte che effettuano traslochi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688680" y="764640"/>
            <a:ext cx="7920360" cy="58510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it-IT" u="sng">
                <a:solidFill>
                  <a:srgbClr val="000000"/>
                </a:solidFill>
                <a:latin typeface="Arial"/>
              </a:rPr>
              <a:t>Costo e validità</a:t>
            </a:r>
            <a:r>
              <a:rPr b="1" i="1" lang="it-IT">
                <a:solidFill>
                  <a:srgbClr val="000000"/>
                </a:solidFill>
                <a:latin typeface="Arial"/>
              </a:rPr>
              <a:t>: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it-IT">
                <a:solidFill>
                  <a:srgbClr val="000000"/>
                </a:solidFill>
                <a:latin typeface="Arial"/>
              </a:rPr>
              <a:t>Fino a 1 giorno </a:t>
            </a:r>
            <a:r>
              <a:rPr b="1" i="1" lang="it-IT">
                <a:solidFill>
                  <a:srgbClr val="000000"/>
                </a:solidFill>
                <a:latin typeface="Arial"/>
              </a:rPr>
              <a:t>	</a:t>
            </a:r>
            <a:r>
              <a:rPr b="1" i="1" lang="it-IT">
                <a:solidFill>
                  <a:srgbClr val="000000"/>
                </a:solidFill>
                <a:latin typeface="Arial"/>
              </a:rPr>
              <a:t>€ 5,00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it-IT">
                <a:solidFill>
                  <a:srgbClr val="000000"/>
                </a:solidFill>
                <a:latin typeface="Arial"/>
              </a:rPr>
              <a:t>da 2 giorni a 1 mese </a:t>
            </a:r>
            <a:r>
              <a:rPr b="1" i="1" lang="it-IT">
                <a:solidFill>
                  <a:srgbClr val="000000"/>
                </a:solidFill>
                <a:latin typeface="Arial"/>
              </a:rPr>
              <a:t>	</a:t>
            </a:r>
            <a:r>
              <a:rPr b="1" i="1" lang="it-IT">
                <a:solidFill>
                  <a:srgbClr val="000000"/>
                </a:solidFill>
                <a:latin typeface="Arial"/>
              </a:rPr>
              <a:t>€ 20,00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it-IT">
                <a:solidFill>
                  <a:srgbClr val="000000"/>
                </a:solidFill>
                <a:latin typeface="Arial"/>
              </a:rPr>
              <a:t>da 1 mese a 3 mesi</a:t>
            </a:r>
            <a:r>
              <a:rPr b="1" i="1" lang="it-IT">
                <a:solidFill>
                  <a:srgbClr val="000000"/>
                </a:solidFill>
                <a:latin typeface="Arial"/>
              </a:rPr>
              <a:t>	</a:t>
            </a:r>
            <a:r>
              <a:rPr b="1" i="1" lang="it-IT">
                <a:solidFill>
                  <a:srgbClr val="000000"/>
                </a:solidFill>
                <a:latin typeface="Arial"/>
              </a:rPr>
              <a:t>€ 40,00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it-IT">
                <a:solidFill>
                  <a:srgbClr val="000000"/>
                </a:solidFill>
                <a:latin typeface="Arial"/>
              </a:rPr>
              <a:t>da 3 mesi a 6 mesi </a:t>
            </a:r>
            <a:r>
              <a:rPr b="1" i="1" lang="it-IT">
                <a:solidFill>
                  <a:srgbClr val="000000"/>
                </a:solidFill>
                <a:latin typeface="Arial"/>
              </a:rPr>
              <a:t>	</a:t>
            </a:r>
            <a:r>
              <a:rPr b="1" i="1" lang="it-IT">
                <a:solidFill>
                  <a:srgbClr val="000000"/>
                </a:solidFill>
                <a:latin typeface="Arial"/>
              </a:rPr>
              <a:t>€ 60,00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it-IT">
                <a:solidFill>
                  <a:srgbClr val="000000"/>
                </a:solidFill>
                <a:latin typeface="Arial"/>
              </a:rPr>
              <a:t>da 6 mesi a 9 mesi</a:t>
            </a:r>
            <a:r>
              <a:rPr b="1" i="1" lang="it-IT">
                <a:solidFill>
                  <a:srgbClr val="000000"/>
                </a:solidFill>
                <a:latin typeface="Arial"/>
              </a:rPr>
              <a:t>	</a:t>
            </a:r>
            <a:r>
              <a:rPr b="1" i="1" lang="it-IT">
                <a:solidFill>
                  <a:srgbClr val="000000"/>
                </a:solidFill>
                <a:latin typeface="Arial"/>
              </a:rPr>
              <a:t>€ 80,00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it-IT">
                <a:solidFill>
                  <a:srgbClr val="000000"/>
                </a:solidFill>
                <a:latin typeface="Arial"/>
              </a:rPr>
              <a:t>da 9 mesi a 12 mesi</a:t>
            </a:r>
            <a:r>
              <a:rPr b="1" i="1" lang="it-IT">
                <a:solidFill>
                  <a:srgbClr val="000000"/>
                </a:solidFill>
                <a:latin typeface="Arial"/>
              </a:rPr>
              <a:t>	</a:t>
            </a:r>
            <a:r>
              <a:rPr b="1" i="1" lang="it-IT">
                <a:solidFill>
                  <a:srgbClr val="000000"/>
                </a:solidFill>
                <a:latin typeface="Arial"/>
              </a:rPr>
              <a:t>€ 100,00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it-IT">
                <a:solidFill>
                  <a:srgbClr val="000000"/>
                </a:solidFill>
                <a:latin typeface="Arial"/>
              </a:rPr>
              <a:t>Per permessi superiori all’anno alla tariffa di € 100,00 si dovrà aggiungere €40,00 per un periodo da 1 a 30 giorni  successivi all’anno.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it-IT">
                <a:solidFill>
                  <a:srgbClr val="000000"/>
                </a:solidFill>
                <a:latin typeface="Arial"/>
              </a:rPr>
              <a:t>Sono esclusi da pagamento i permessi provvisori rilasciati a :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i="1" lang="it-IT">
                <a:solidFill>
                  <a:srgbClr val="000000"/>
                </a:solidFill>
                <a:latin typeface="Arial"/>
              </a:rPr>
              <a:t>soggetti pubblici o privati  per l’organizzazione di manifestazioni in coproduzione con l’Amministrazione Comunale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i="1" lang="it-IT">
                <a:solidFill>
                  <a:srgbClr val="000000"/>
                </a:solidFill>
                <a:latin typeface="Arial"/>
              </a:rPr>
              <a:t>soggetti temporaneamente impediti alla deambulazione per prestazioni fisiche e terapie in studi medici all’interno dell’APU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i="1" lang="it-IT">
                <a:solidFill>
                  <a:srgbClr val="000000"/>
                </a:solidFill>
                <a:latin typeface="Arial"/>
              </a:rPr>
              <a:t>titolari di contrassegni (residenti/domiciliati e titolari di attività) che utilizzano temporaneamente veicoli sostitutivi </a:t>
            </a:r>
            <a:endParaRPr/>
          </a:p>
          <a:p>
            <a:pPr>
              <a:lnSpc>
                <a:spcPct val="100000"/>
              </a:lnSpc>
            </a:pPr>
            <a:r>
              <a:rPr i="1" lang="it-IT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u="sng">
                <a:solidFill>
                  <a:srgbClr val="ffffff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86" name="CustomShape 2"/>
          <p:cNvSpPr/>
          <p:nvPr/>
        </p:nvSpPr>
        <p:spPr>
          <a:xfrm>
            <a:off x="2366280" y="1440"/>
            <a:ext cx="4571640" cy="577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i="1" lang="it-IT" sz="1400">
                <a:solidFill>
                  <a:srgbClr val="000000"/>
                </a:solidFill>
                <a:latin typeface="Arial"/>
              </a:rPr>
              <a:t>Segue CONTRASSEGNO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it-IT">
                <a:solidFill>
                  <a:srgbClr val="000000"/>
                </a:solidFill>
                <a:latin typeface="Arial"/>
              </a:rPr>
              <a:t>« P »  provvisori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137240" y="836640"/>
            <a:ext cx="7497000" cy="4160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Consente :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Il transito e la sosta nelle zone pertinenti l’attività </a:t>
            </a:r>
            <a:r>
              <a:rPr b="1" i="1" lang="it-IT" sz="2000">
                <a:solidFill>
                  <a:srgbClr val="ff0000"/>
                </a:solidFill>
                <a:latin typeface="Arial"/>
              </a:rPr>
              <a:t>per un periodo massimo di  1 ora (obbligo esposizione disco orario)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i="1" lang="it-IT" sz="2000">
                <a:solidFill>
                  <a:srgbClr val="ff0000"/>
                </a:solidFill>
                <a:latin typeface="Arial"/>
              </a:rPr>
              <a:t>nel caso in cui l’utente avesse necessità di sostare oltre l’ora si dovrà presentare contestuale richiesta di occupazione di suolo pubblico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Non vengono rilasciati permessi provvisori nei giorni interessati da eventi/manifestazioni  </a:t>
            </a:r>
            <a:r>
              <a:rPr i="1" lang="it-IT" sz="2000">
                <a:solidFill>
                  <a:srgbClr val="000000"/>
                </a:solidFill>
                <a:latin typeface="Arial"/>
              </a:rPr>
              <a:t>(ad esclusione dei soggetti partecipanti)</a:t>
            </a:r>
            <a:endParaRPr/>
          </a:p>
        </p:txBody>
      </p:sp>
      <p:pic>
        <p:nvPicPr>
          <p:cNvPr descr="" id="88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30320" y="845280"/>
            <a:ext cx="1006560" cy="1006560"/>
          </a:xfrm>
          <a:prstGeom prst="rect">
            <a:avLst/>
          </a:prstGeom>
        </p:spPr>
      </p:pic>
      <p:sp>
        <p:nvSpPr>
          <p:cNvPr id="89" name="CustomShape 2"/>
          <p:cNvSpPr/>
          <p:nvPr/>
        </p:nvSpPr>
        <p:spPr>
          <a:xfrm>
            <a:off x="2366280" y="1440"/>
            <a:ext cx="4571640" cy="577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i="1" lang="it-IT" sz="1400">
                <a:solidFill>
                  <a:srgbClr val="000000"/>
                </a:solidFill>
                <a:latin typeface="Arial"/>
              </a:rPr>
              <a:t>Segue CONTRASSEGNO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it-IT">
                <a:solidFill>
                  <a:srgbClr val="000000"/>
                </a:solidFill>
                <a:latin typeface="Arial"/>
              </a:rPr>
              <a:t>« P »  provvisori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3300480" y="251280"/>
            <a:ext cx="1974960" cy="5169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it-IT" sz="2800">
                <a:solidFill>
                  <a:srgbClr val="000000"/>
                </a:solidFill>
                <a:latin typeface="Arial"/>
              </a:rPr>
              <a:t>SANZIONI </a:t>
            </a:r>
            <a:endParaRPr/>
          </a:p>
        </p:txBody>
      </p:sp>
      <p:sp>
        <p:nvSpPr>
          <p:cNvPr id="91" name="CustomShape 2"/>
          <p:cNvSpPr/>
          <p:nvPr/>
        </p:nvSpPr>
        <p:spPr>
          <a:xfrm>
            <a:off x="539640" y="1089000"/>
            <a:ext cx="7497000" cy="39931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L’uso dei permessi in maniera difforme *  oltre alle sanzioni previste dal C.d.s. darà luogo alla sospensione del titolo: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Sospensione di 1 mese per la contestazione di tre violazioni per uso difforme, contestate nell’arco temporale dell’intera validità del titolo autorizzativo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Al terzo provvedimento di sospensione seguirà la revoca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* </a:t>
            </a:r>
            <a:r>
              <a:rPr i="1" lang="it-IT">
                <a:solidFill>
                  <a:srgbClr val="000000"/>
                </a:solidFill>
                <a:latin typeface="Arial"/>
              </a:rPr>
              <a:t>Transito in zona diversa da quella autorizzata, sosta con veicolo autorizzato al solo transito , sosta senza esposizione del dico orario o oltre l’orario consentito, ecc.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225440" y="251280"/>
            <a:ext cx="6684120" cy="4561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it-IT" sz="2400">
                <a:solidFill>
                  <a:srgbClr val="000000"/>
                </a:solidFill>
                <a:latin typeface="Arial"/>
              </a:rPr>
              <a:t>CHIUSURA TRATTO  piazza XX SETTEMBRE 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541080" y="1062720"/>
            <a:ext cx="245160" cy="6390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it-IT">
                <a:solidFill>
                  <a:srgbClr val="ffffff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9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1896480"/>
            <a:ext cx="3831480" cy="2894400"/>
          </a:xfrm>
          <a:prstGeom prst="rect">
            <a:avLst/>
          </a:prstGeom>
        </p:spPr>
      </p:pic>
      <p:pic>
        <p:nvPicPr>
          <p:cNvPr descr="" id="9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508000" y="1982880"/>
            <a:ext cx="3456000" cy="2596680"/>
          </a:xfrm>
          <a:prstGeom prst="rect">
            <a:avLst/>
          </a:prstGeom>
        </p:spPr>
      </p:pic>
      <p:pic>
        <p:nvPicPr>
          <p:cNvPr descr="" id="9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915640" y="3806280"/>
            <a:ext cx="3832560" cy="2874240"/>
          </a:xfrm>
          <a:prstGeom prst="rect">
            <a:avLst/>
          </a:prstGeom>
        </p:spPr>
      </p:pic>
      <p:sp>
        <p:nvSpPr>
          <p:cNvPr id="97" name="CustomShape 3"/>
          <p:cNvSpPr/>
          <p:nvPr/>
        </p:nvSpPr>
        <p:spPr>
          <a:xfrm>
            <a:off x="2571120" y="1062720"/>
            <a:ext cx="4207320" cy="3952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Parti più «sensibili» della piazza :</a:t>
            </a:r>
            <a:endParaRPr/>
          </a:p>
        </p:txBody>
      </p:sp>
      <p:sp>
        <p:nvSpPr>
          <p:cNvPr id="98" name="CustomShape 4"/>
          <p:cNvSpPr/>
          <p:nvPr/>
        </p:nvSpPr>
        <p:spPr>
          <a:xfrm>
            <a:off x="1763640" y="3411000"/>
            <a:ext cx="1151640" cy="-15207840"/>
          </a:xfrm>
          <a:prstGeom prst="straightConnector1">
            <a:avLst/>
          </a:prstGeom>
          <a:ln w="3816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99" name="CustomShape 5"/>
          <p:cNvSpPr/>
          <p:nvPr/>
        </p:nvSpPr>
        <p:spPr>
          <a:xfrm>
            <a:off x="3636000" y="4791240"/>
            <a:ext cx="931680" cy="653760"/>
          </a:xfrm>
          <a:prstGeom prst="straightConnector1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100" name="CustomShape 6"/>
          <p:cNvSpPr/>
          <p:nvPr/>
        </p:nvSpPr>
        <p:spPr>
          <a:xfrm>
            <a:off x="6196320" y="2953440"/>
            <a:ext cx="931680" cy="293760"/>
          </a:xfrm>
          <a:prstGeom prst="straightConnector1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303440" y="3291840"/>
            <a:ext cx="4824000" cy="3521520"/>
          </a:xfrm>
          <a:prstGeom prst="rect">
            <a:avLst/>
          </a:prstGeom>
        </p:spPr>
      </p:pic>
      <p:pic>
        <p:nvPicPr>
          <p:cNvPr descr="" id="10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8200" y="332640"/>
            <a:ext cx="5250600" cy="3937680"/>
          </a:xfrm>
          <a:prstGeom prst="rect">
            <a:avLst/>
          </a:prstGeom>
        </p:spPr>
      </p:pic>
      <p:sp>
        <p:nvSpPr>
          <p:cNvPr id="103" name="Line 1"/>
          <p:cNvSpPr/>
          <p:nvPr/>
        </p:nvSpPr>
        <p:spPr>
          <a:xfrm>
            <a:off x="1043280" y="2780640"/>
            <a:ext cx="4176720" cy="864360"/>
          </a:xfrm>
          <a:prstGeom prst="line">
            <a:avLst/>
          </a:prstGeom>
          <a:ln w="38160">
            <a:solidFill>
              <a:srgbClr val="ffff00"/>
            </a:solidFill>
            <a:custDash>
              <a:ds d="106000" sp="106000"/>
            </a:custDash>
            <a:round/>
          </a:ln>
        </p:spPr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2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771640" y="1989000"/>
            <a:ext cx="3222720" cy="2417040"/>
          </a:xfrm>
          <a:prstGeom prst="rect">
            <a:avLst/>
          </a:prstGeom>
        </p:spPr>
      </p:pic>
      <p:pic>
        <p:nvPicPr>
          <p:cNvPr descr="" id="43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8120" y="3933000"/>
            <a:ext cx="3563640" cy="2672640"/>
          </a:xfrm>
          <a:prstGeom prst="rect">
            <a:avLst/>
          </a:prstGeom>
        </p:spPr>
      </p:pic>
      <p:pic>
        <p:nvPicPr>
          <p:cNvPr descr="" id="44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03320" y="324000"/>
            <a:ext cx="3339000" cy="2504160"/>
          </a:xfrm>
          <a:prstGeom prst="rect">
            <a:avLst/>
          </a:prstGeom>
        </p:spPr>
      </p:pic>
      <p:pic>
        <p:nvPicPr>
          <p:cNvPr descr="" id="45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306360" y="324000"/>
            <a:ext cx="3557520" cy="2667960"/>
          </a:xfrm>
          <a:prstGeom prst="rect">
            <a:avLst/>
          </a:prstGeom>
        </p:spPr>
      </p:pic>
      <p:pic>
        <p:nvPicPr>
          <p:cNvPr descr="" id="46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5422680" y="3686040"/>
            <a:ext cx="3418560" cy="2563920"/>
          </a:xfrm>
          <a:prstGeom prst="rect">
            <a:avLst/>
          </a:prstGeom>
        </p:spPr>
      </p:pic>
      <p:sp>
        <p:nvSpPr>
          <p:cNvPr id="47" name="CustomShape 1"/>
          <p:cNvSpPr/>
          <p:nvPr/>
        </p:nvSpPr>
        <p:spPr>
          <a:xfrm>
            <a:off x="1650600" y="4384080"/>
            <a:ext cx="6164280" cy="130896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it-IT" sz="4000">
                <a:solidFill>
                  <a:srgbClr val="ffffff"/>
                </a:solidFill>
                <a:latin typeface="Arial Black"/>
              </a:rPr>
              <a:t>Piazza XX Settembre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716840" y="251280"/>
            <a:ext cx="5739120" cy="8218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it-IT" sz="2400">
                <a:solidFill>
                  <a:srgbClr val="000000"/>
                </a:solidFill>
                <a:latin typeface="Arial"/>
              </a:rPr>
              <a:t>Zone di carico/scarico  interne all’APU</a:t>
            </a:r>
            <a:endParaRPr/>
          </a:p>
          <a:p>
            <a:pPr>
              <a:lnSpc>
                <a:spcPct val="100000"/>
              </a:lnSpc>
            </a:pPr>
            <a:r>
              <a:rPr i="1" lang="it-IT" sz="2400">
                <a:solidFill>
                  <a:srgbClr val="000000"/>
                </a:solidFill>
                <a:latin typeface="Arial"/>
              </a:rPr>
              <a:t>(negli orari consentiti e autorizzati)</a:t>
            </a:r>
            <a:r>
              <a:rPr b="1" i="1" lang="it-IT" sz="2400">
                <a:solidFill>
                  <a:srgbClr val="000000"/>
                </a:solidFill>
                <a:latin typeface="Arial"/>
              </a:rPr>
              <a:t> : </a:t>
            </a:r>
            <a:endParaRPr/>
          </a:p>
        </p:txBody>
      </p:sp>
      <p:pic>
        <p:nvPicPr>
          <p:cNvPr descr="" id="10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82520" y="1681560"/>
            <a:ext cx="5556600" cy="4288680"/>
          </a:xfrm>
          <a:prstGeom prst="rect">
            <a:avLst/>
          </a:prstGeom>
        </p:spPr>
      </p:pic>
      <p:pic>
        <p:nvPicPr>
          <p:cNvPr descr="" id="10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421960" y="1082520"/>
            <a:ext cx="3334320" cy="2484720"/>
          </a:xfrm>
          <a:prstGeom prst="rect">
            <a:avLst/>
          </a:prstGeom>
        </p:spPr>
      </p:pic>
      <p:pic>
        <p:nvPicPr>
          <p:cNvPr descr="" id="107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2160" y="285480"/>
            <a:ext cx="858600" cy="796680"/>
          </a:xfrm>
          <a:prstGeom prst="rect">
            <a:avLst/>
          </a:prstGeom>
        </p:spPr>
      </p:pic>
      <p:pic>
        <p:nvPicPr>
          <p:cNvPr descr="" id="108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2961000" y="4077000"/>
            <a:ext cx="3502800" cy="2325960"/>
          </a:xfrm>
          <a:prstGeom prst="rect">
            <a:avLst/>
          </a:prstGeom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2197440" y="251280"/>
            <a:ext cx="6078960" cy="4561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it-IT" sz="2400">
                <a:solidFill>
                  <a:srgbClr val="000000"/>
                </a:solidFill>
                <a:latin typeface="Arial"/>
              </a:rPr>
              <a:t>Zone di carico/scarico  esterne  all’APU: </a:t>
            </a:r>
            <a:endParaRPr/>
          </a:p>
        </p:txBody>
      </p:sp>
      <p:pic>
        <p:nvPicPr>
          <p:cNvPr descr="" id="110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80760" y="249480"/>
            <a:ext cx="858600" cy="796680"/>
          </a:xfrm>
          <a:prstGeom prst="rect">
            <a:avLst/>
          </a:prstGeom>
        </p:spPr>
      </p:pic>
      <p:pic>
        <p:nvPicPr>
          <p:cNvPr descr="" id="11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7240" y="1312200"/>
            <a:ext cx="2966400" cy="2224440"/>
          </a:xfrm>
          <a:prstGeom prst="rect">
            <a:avLst/>
          </a:prstGeom>
        </p:spPr>
      </p:pic>
      <p:pic>
        <p:nvPicPr>
          <p:cNvPr descr="" id="11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284000" y="4693320"/>
            <a:ext cx="4573080" cy="1844640"/>
          </a:xfrm>
          <a:prstGeom prst="rect">
            <a:avLst/>
          </a:prstGeom>
        </p:spPr>
      </p:pic>
      <p:sp>
        <p:nvSpPr>
          <p:cNvPr id="113" name="CustomShape 2"/>
          <p:cNvSpPr/>
          <p:nvPr/>
        </p:nvSpPr>
        <p:spPr>
          <a:xfrm>
            <a:off x="5111640" y="713160"/>
            <a:ext cx="4032000" cy="313956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i="1" lang="it-IT" sz="2000">
                <a:solidFill>
                  <a:srgbClr val="ff0000"/>
                </a:solidFill>
                <a:latin typeface="Arial"/>
              </a:rPr>
              <a:t>Consentito il carico/scarico </a:t>
            </a:r>
            <a:endParaRPr/>
          </a:p>
          <a:p>
            <a:pPr algn="just">
              <a:lnSpc>
                <a:spcPct val="100000"/>
              </a:lnSpc>
            </a:pPr>
            <a:r>
              <a:rPr i="1" lang="it-IT" sz="2000">
                <a:solidFill>
                  <a:srgbClr val="ff0000"/>
                </a:solidFill>
                <a:latin typeface="Arial"/>
              </a:rPr>
              <a:t>da lunedi a venerdi </a:t>
            </a:r>
            <a:endParaRPr/>
          </a:p>
          <a:p>
            <a:pPr algn="just">
              <a:lnSpc>
                <a:spcPct val="100000"/>
              </a:lnSpc>
            </a:pPr>
            <a:r>
              <a:rPr i="1" lang="it-IT" sz="2000">
                <a:solidFill>
                  <a:srgbClr val="ff0000"/>
                </a:solidFill>
                <a:latin typeface="Arial"/>
              </a:rPr>
              <a:t>dalle ore 08,00 alle 19,00</a:t>
            </a:r>
            <a:endParaRPr/>
          </a:p>
          <a:p>
            <a:pPr algn="just">
              <a:lnSpc>
                <a:spcPct val="100000"/>
              </a:lnSpc>
            </a:pPr>
            <a:r>
              <a:rPr i="1" lang="it-IT" sz="2000">
                <a:solidFill>
                  <a:srgbClr val="ff0000"/>
                </a:solidFill>
                <a:latin typeface="Arial"/>
              </a:rPr>
              <a:t>sabato </a:t>
            </a:r>
            <a:endParaRPr/>
          </a:p>
          <a:p>
            <a:pPr algn="just">
              <a:lnSpc>
                <a:spcPct val="100000"/>
              </a:lnSpc>
            </a:pPr>
            <a:r>
              <a:rPr i="1" lang="it-IT" sz="2000">
                <a:solidFill>
                  <a:srgbClr val="ff0000"/>
                </a:solidFill>
                <a:latin typeface="Arial"/>
              </a:rPr>
              <a:t>dalle 08,00 alle 13,00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i="1" lang="it-IT" sz="2000">
                <a:solidFill>
                  <a:srgbClr val="ff0000"/>
                </a:solidFill>
                <a:latin typeface="Arial"/>
              </a:rPr>
              <a:t>Negli altri orari lo spazio è riservato ai residenti /domiciliati APU in possesso del contrassegno «S»</a:t>
            </a:r>
            <a:endParaRPr/>
          </a:p>
        </p:txBody>
      </p:sp>
      <p:pic>
        <p:nvPicPr>
          <p:cNvPr descr="" id="11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240120" y="3882960"/>
            <a:ext cx="4985280" cy="2244600"/>
          </a:xfrm>
          <a:prstGeom prst="rect">
            <a:avLst/>
          </a:prstGeom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712440" y="257760"/>
            <a:ext cx="7288920" cy="4561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i="1" lang="it-IT" sz="2400">
                <a:solidFill>
                  <a:srgbClr val="000000"/>
                </a:solidFill>
                <a:latin typeface="Arial"/>
              </a:rPr>
              <a:t>Spazi sosta per residenti/domiciali  interno APU: </a:t>
            </a:r>
            <a:endParaRPr/>
          </a:p>
        </p:txBody>
      </p:sp>
      <p:sp>
        <p:nvSpPr>
          <p:cNvPr id="116" name="CustomShape 2"/>
          <p:cNvSpPr/>
          <p:nvPr/>
        </p:nvSpPr>
        <p:spPr>
          <a:xfrm>
            <a:off x="856080" y="719280"/>
            <a:ext cx="7002000" cy="1736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it-IT">
                <a:solidFill>
                  <a:srgbClr val="000000"/>
                </a:solidFill>
                <a:latin typeface="Arial"/>
              </a:rPr>
              <a:t>Spazi sosta riservato ai residenti /domiciliati APU in possesso del contrassegno «S».</a:t>
            </a:r>
            <a:endParaRPr/>
          </a:p>
          <a:p>
            <a:pPr>
              <a:lnSpc>
                <a:spcPct val="100000"/>
              </a:lnSpc>
            </a:pPr>
            <a:r>
              <a:rPr i="1" lang="it-IT">
                <a:solidFill>
                  <a:srgbClr val="ff0000"/>
                </a:solidFill>
                <a:latin typeface="Arial"/>
              </a:rPr>
              <a:t>Sosta massima consentita 1 ora (con esposizione disco orario) nell’orario consentito al transito (dalle 09,00 alle 19,00)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1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2146320"/>
            <a:ext cx="6023520" cy="4517640"/>
          </a:xfrm>
          <a:prstGeom prst="rect">
            <a:avLst/>
          </a:prstGeom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8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-684720" y="-145440"/>
            <a:ext cx="10546200" cy="7003080"/>
          </a:xfrm>
          <a:prstGeom prst="rect">
            <a:avLst/>
          </a:prstGeom>
        </p:spPr>
      </p:pic>
      <p:sp>
        <p:nvSpPr>
          <p:cNvPr id="119" name="CustomShape 1"/>
          <p:cNvSpPr/>
          <p:nvPr/>
        </p:nvSpPr>
        <p:spPr>
          <a:xfrm>
            <a:off x="-2821680" y="-145440"/>
            <a:ext cx="14535720" cy="14310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it-IT" sz="8800">
                <a:solidFill>
                  <a:srgbClr val="af9738"/>
                </a:solidFill>
                <a:latin typeface="Freestyle Script"/>
              </a:rPr>
              <a:t>Grazie per l’attenzione </a:t>
            </a:r>
            <a:endParaRPr/>
          </a:p>
        </p:txBody>
      </p:sp>
      <p:pic>
        <p:nvPicPr>
          <p:cNvPr descr="" id="12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28360" y="1301040"/>
            <a:ext cx="806760" cy="122292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8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771640" y="3933000"/>
            <a:ext cx="3496680" cy="2622240"/>
          </a:xfrm>
          <a:prstGeom prst="rect">
            <a:avLst/>
          </a:prstGeom>
        </p:spPr>
      </p:pic>
      <p:pic>
        <p:nvPicPr>
          <p:cNvPr descr="" id="49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220000" y="450360"/>
            <a:ext cx="3496680" cy="2622240"/>
          </a:xfrm>
          <a:prstGeom prst="rect">
            <a:avLst/>
          </a:prstGeom>
        </p:spPr>
      </p:pic>
      <p:pic>
        <p:nvPicPr>
          <p:cNvPr descr="" id="5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67640" y="466560"/>
            <a:ext cx="3496680" cy="2622240"/>
          </a:xfrm>
          <a:prstGeom prst="rect">
            <a:avLst/>
          </a:prstGeom>
        </p:spPr>
      </p:pic>
      <p:sp>
        <p:nvSpPr>
          <p:cNvPr id="51" name="CustomShape 1"/>
          <p:cNvSpPr/>
          <p:nvPr/>
        </p:nvSpPr>
        <p:spPr>
          <a:xfrm>
            <a:off x="2145600" y="4381920"/>
            <a:ext cx="5635440" cy="69948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it-IT" sz="4000">
                <a:solidFill>
                  <a:srgbClr val="ffffff"/>
                </a:solidFill>
                <a:latin typeface="Arial Black"/>
              </a:rPr>
              <a:t>Piazza CERMENATI 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539640" y="448920"/>
            <a:ext cx="7992720" cy="59432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it-IT" sz="4000">
                <a:solidFill>
                  <a:srgbClr val="000000"/>
                </a:solidFill>
                <a:latin typeface="Arial Black"/>
              </a:rPr>
              <a:t>Interventi di sostituzione delle lastre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Arial Black"/>
              </a:rPr>
              <a:t>Inizio lavori : ottobre 2013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Arial Black"/>
              </a:rPr>
              <a:t>Periodo di «maturazione» :  3/4  settimane 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it-IT" sz="2000">
                <a:solidFill>
                  <a:srgbClr val="000000"/>
                </a:solidFill>
                <a:latin typeface="Arial"/>
              </a:rPr>
              <a:t>(nel tratto interessato dalla manutenzione non potranno transitare veicoli per tutto il periodo di «maturazione»)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it-IT" sz="2000">
                <a:solidFill>
                  <a:srgbClr val="000000"/>
                </a:solidFill>
                <a:latin typeface="Arial"/>
              </a:rPr>
              <a:t>1°fase : dalla fontana (altezza via Roma) alla strettoia </a:t>
            </a:r>
            <a:endParaRPr/>
          </a:p>
          <a:p>
            <a:pPr>
              <a:lnSpc>
                <a:spcPct val="100000"/>
              </a:lnSpc>
            </a:pPr>
            <a:r>
              <a:rPr i="1" lang="it-IT" sz="2000">
                <a:solidFill>
                  <a:srgbClr val="000000"/>
                </a:solidFill>
                <a:latin typeface="Arial"/>
              </a:rPr>
              <a:t>2° fase : corridoio accesso APU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1259640" y="384840"/>
            <a:ext cx="7272720" cy="15534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Arial Black"/>
              </a:rPr>
              <a:t>NUOVA REGOLAMENTAZIONE DELL’AREA PEDONALE URBANA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Arial Black"/>
              </a:rPr>
              <a:t>(APU)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5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1412280"/>
            <a:ext cx="3888000" cy="5184360"/>
          </a:xfrm>
          <a:prstGeom prst="rect">
            <a:avLst/>
          </a:prstGeom>
        </p:spPr>
      </p:pic>
      <p:sp>
        <p:nvSpPr>
          <p:cNvPr id="55" name="CustomShape 2"/>
          <p:cNvSpPr/>
          <p:nvPr/>
        </p:nvSpPr>
        <p:spPr>
          <a:xfrm>
            <a:off x="4174200" y="3035160"/>
            <a:ext cx="4680360" cy="19191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Arial Black"/>
              </a:rPr>
              <a:t>Piazza XX Settembre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Arial Black"/>
              </a:rPr>
              <a:t>Piazza Cermenati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Arial Black"/>
              </a:rPr>
              <a:t>Vicolo Granai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Arial Black"/>
              </a:rPr>
              <a:t>Vicolo del Torchio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Arial Black"/>
              </a:rPr>
              <a:t>Via Canonica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727920" y="352080"/>
            <a:ext cx="7992720" cy="11876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Arial Black"/>
              </a:rPr>
              <a:t>Modifiche apportate alla vigente regolamentazione dell’area </a:t>
            </a:r>
            <a:r>
              <a:rPr lang="it-IT" sz="2400">
                <a:solidFill>
                  <a:srgbClr val="000000"/>
                </a:solidFill>
                <a:latin typeface="Arial Black"/>
              </a:rPr>
              <a:t>
</a:t>
            </a:r>
            <a:r>
              <a:rPr lang="it-IT" sz="2400">
                <a:solidFill>
                  <a:srgbClr val="000000"/>
                </a:solidFill>
                <a:latin typeface="Arial Black"/>
              </a:rPr>
              <a:t>(ordinanza n° 128 del 21/05/2009)</a:t>
            </a:r>
            <a:endParaRPr/>
          </a:p>
        </p:txBody>
      </p:sp>
      <p:sp>
        <p:nvSpPr>
          <p:cNvPr id="57" name="CustomShape 2"/>
          <p:cNvSpPr/>
          <p:nvPr/>
        </p:nvSpPr>
        <p:spPr>
          <a:xfrm>
            <a:off x="2378520" y="2109960"/>
            <a:ext cx="6341760" cy="700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Divieto di accesso ai veicoli aventi massa </a:t>
            </a:r>
            <a:r>
              <a:rPr b="1" i="1" lang="it-IT" sz="2000">
                <a:solidFill>
                  <a:srgbClr val="ff0000"/>
                </a:solidFill>
                <a:latin typeface="Arial"/>
              </a:rPr>
              <a:t>superiore ai 35  Q.li </a:t>
            </a:r>
            <a:endParaRPr/>
          </a:p>
        </p:txBody>
      </p:sp>
      <p:pic>
        <p:nvPicPr>
          <p:cNvPr descr="" id="5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816480" y="2061000"/>
            <a:ext cx="833040" cy="833040"/>
          </a:xfrm>
          <a:prstGeom prst="rect">
            <a:avLst/>
          </a:prstGeom>
        </p:spPr>
      </p:pic>
      <p:pic>
        <p:nvPicPr>
          <p:cNvPr descr="" id="5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27640" y="3413880"/>
            <a:ext cx="858600" cy="796680"/>
          </a:xfrm>
          <a:prstGeom prst="rect">
            <a:avLst/>
          </a:prstGeom>
        </p:spPr>
      </p:pic>
      <p:sp>
        <p:nvSpPr>
          <p:cNvPr id="60" name="CustomShape 3"/>
          <p:cNvSpPr/>
          <p:nvPr/>
        </p:nvSpPr>
        <p:spPr>
          <a:xfrm>
            <a:off x="2140200" y="3304440"/>
            <a:ext cx="6341760" cy="2224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modifiche alle disposizioni di accesso per carico / scarico merci  secondo le tipologie di materiale e necessità </a:t>
            </a:r>
            <a:r>
              <a:rPr b="1" i="1" lang="it-IT" sz="2000">
                <a:solidFill>
                  <a:srgbClr val="ff0000"/>
                </a:solidFill>
                <a:latin typeface="Arial"/>
              </a:rPr>
              <a:t>(autorizzazioni preventive)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Modifiche alle possibilità di transito ai residenti / domiciliati in APU </a:t>
            </a:r>
            <a:r>
              <a:rPr b="1" i="1" lang="it-IT" sz="2000">
                <a:solidFill>
                  <a:srgbClr val="ff0000"/>
                </a:solidFill>
                <a:latin typeface="Arial"/>
              </a:rPr>
              <a:t>(possibilità di sosta 1 h) </a:t>
            </a:r>
            <a:endParaRPr/>
          </a:p>
        </p:txBody>
      </p:sp>
      <p:pic>
        <p:nvPicPr>
          <p:cNvPr descr="" id="61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27640" y="4688640"/>
            <a:ext cx="821880" cy="86220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539640" y="404640"/>
            <a:ext cx="8064360" cy="28947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i="1" lang="it-IT" sz="2000">
                <a:solidFill>
                  <a:srgbClr val="ff0000"/>
                </a:solidFill>
                <a:latin typeface="Arial"/>
              </a:rPr>
              <a:t>CONTRASSEGNO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it-IT" sz="2800">
                <a:solidFill>
                  <a:srgbClr val="ff0000"/>
                </a:solidFill>
                <a:latin typeface="Arial"/>
              </a:rPr>
              <a:t>« A »  carico/scarico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Soggetti titolari o soci di attività ubicate all’interno dell’APU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it-IT" sz="2000" u="sng">
                <a:solidFill>
                  <a:srgbClr val="000000"/>
                </a:solidFill>
                <a:latin typeface="Arial"/>
              </a:rPr>
              <a:t>Costo:  </a:t>
            </a:r>
            <a:r>
              <a:rPr b="1" i="1" lang="it-IT" sz="2000">
                <a:solidFill>
                  <a:srgbClr val="000000"/>
                </a:solidFill>
                <a:latin typeface="Arial"/>
              </a:rPr>
              <a:t>gratuito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 u="sng">
                <a:solidFill>
                  <a:srgbClr val="000000"/>
                </a:solidFill>
                <a:latin typeface="Arial"/>
              </a:rPr>
              <a:t>Durata : </a:t>
            </a:r>
            <a:r>
              <a:rPr b="1" i="1" lang="it-IT" sz="2000">
                <a:solidFill>
                  <a:srgbClr val="000000"/>
                </a:solidFill>
                <a:latin typeface="Arial"/>
              </a:rPr>
              <a:t>1 anno </a:t>
            </a:r>
            <a:r>
              <a:rPr i="1" lang="it-IT" sz="2000">
                <a:solidFill>
                  <a:srgbClr val="000000"/>
                </a:solidFill>
                <a:latin typeface="Arial"/>
              </a:rPr>
              <a:t>(anno solare)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63" name="CustomShape 2"/>
          <p:cNvSpPr/>
          <p:nvPr/>
        </p:nvSpPr>
        <p:spPr>
          <a:xfrm>
            <a:off x="1259640" y="3213000"/>
            <a:ext cx="6341760" cy="32612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Consente: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la circolazione e sosta di autocarri – aventi massa inferiore ai 35 q.li </a:t>
            </a:r>
            <a:r>
              <a:rPr b="1" i="1" lang="it-IT" sz="2000">
                <a:solidFill>
                  <a:srgbClr val="ff0000"/>
                </a:solidFill>
                <a:latin typeface="Arial"/>
              </a:rPr>
              <a:t>preventivamente autorizzati  (modello A)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operazioni di carico/scarico merci e approvvigionamenti per un periodo </a:t>
            </a:r>
            <a:r>
              <a:rPr b="1" i="1" lang="it-IT" sz="2000">
                <a:solidFill>
                  <a:srgbClr val="ff0000"/>
                </a:solidFill>
                <a:latin typeface="Arial"/>
              </a:rPr>
              <a:t>massimo di 60 minuti  (obbligo esposizione disco orario)  </a:t>
            </a:r>
            <a:r>
              <a:rPr b="1" i="1" lang="it-IT" sz="2000">
                <a:solidFill>
                  <a:srgbClr val="000000"/>
                </a:solidFill>
                <a:latin typeface="Arial"/>
              </a:rPr>
              <a:t>nei giorni feriali  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     </a:t>
            </a:r>
            <a:r>
              <a:rPr b="1" i="1" lang="it-IT" sz="2000">
                <a:solidFill>
                  <a:srgbClr val="000000"/>
                </a:solidFill>
                <a:latin typeface="Arial"/>
              </a:rPr>
              <a:t>dalle 05,30 alle 09,30 e dalle 14,00 alle 15,30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6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20040" y="3544560"/>
            <a:ext cx="858600" cy="796680"/>
          </a:xfrm>
          <a:prstGeom prst="rect">
            <a:avLst/>
          </a:prstGeom>
        </p:spPr>
      </p:pic>
      <p:pic>
        <p:nvPicPr>
          <p:cNvPr descr="" id="6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7760" y="4853520"/>
            <a:ext cx="1006560" cy="100656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539640" y="404640"/>
            <a:ext cx="8064360" cy="44193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CONTRASSEGNO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it-IT" sz="2800">
                <a:solidFill>
                  <a:srgbClr val="000000"/>
                </a:solidFill>
                <a:latin typeface="Arial"/>
              </a:rPr>
              <a:t>« S »  sosta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Soggetti residenti o domiciliati nell’area APU  sprovvisti di posto auto fuori dalla sede stradale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it-IT" sz="2000" u="sng">
                <a:solidFill>
                  <a:srgbClr val="000000"/>
                </a:solidFill>
                <a:latin typeface="Arial"/>
              </a:rPr>
              <a:t>Costo:  </a:t>
            </a:r>
            <a:r>
              <a:rPr b="1" i="1" lang="it-IT" sz="2000">
                <a:solidFill>
                  <a:srgbClr val="000000"/>
                </a:solidFill>
                <a:latin typeface="Arial"/>
              </a:rPr>
              <a:t>€120,00 / anno 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 u="sng">
                <a:solidFill>
                  <a:srgbClr val="000000"/>
                </a:solidFill>
                <a:latin typeface="Arial"/>
              </a:rPr>
              <a:t>Durata </a:t>
            </a:r>
            <a:r>
              <a:rPr b="1" i="1" lang="it-IT" sz="2000">
                <a:solidFill>
                  <a:srgbClr val="000000"/>
                </a:solidFill>
                <a:latin typeface="Arial"/>
              </a:rPr>
              <a:t>: 5 anni per residenti zona APU </a:t>
            </a:r>
            <a:r>
              <a:rPr i="1" lang="it-IT" sz="2000">
                <a:solidFill>
                  <a:srgbClr val="000000"/>
                </a:solidFill>
                <a:latin typeface="Arial"/>
              </a:rPr>
              <a:t>(anno solare) 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	</a:t>
            </a:r>
            <a:r>
              <a:rPr b="1" i="1" lang="it-IT" sz="2000">
                <a:solidFill>
                  <a:srgbClr val="000000"/>
                </a:solidFill>
                <a:latin typeface="Arial"/>
              </a:rPr>
              <a:t> </a:t>
            </a:r>
            <a:r>
              <a:rPr b="1" i="1" lang="it-IT" sz="2000">
                <a:solidFill>
                  <a:srgbClr val="000000"/>
                </a:solidFill>
                <a:latin typeface="Arial"/>
              </a:rPr>
              <a:t>1 anno per domiciliati  zona APU  </a:t>
            </a:r>
            <a:r>
              <a:rPr i="1" lang="it-IT" sz="2000">
                <a:solidFill>
                  <a:srgbClr val="000000"/>
                </a:solidFill>
                <a:latin typeface="Arial"/>
              </a:rPr>
              <a:t>(anno solare)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ffffff"/>
                </a:solidFill>
                <a:latin typeface="Arial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67" name="CustomShape 2"/>
          <p:cNvSpPr/>
          <p:nvPr/>
        </p:nvSpPr>
        <p:spPr>
          <a:xfrm>
            <a:off x="1403640" y="4097880"/>
            <a:ext cx="7497000" cy="2224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Consente 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la sosta nelle zone pertinenti la residenza o il domicilio per operazioni di carico/scarico </a:t>
            </a:r>
            <a:r>
              <a:rPr b="1" i="1" lang="it-IT" sz="2000">
                <a:solidFill>
                  <a:srgbClr val="ff0000"/>
                </a:solidFill>
                <a:latin typeface="Arial"/>
              </a:rPr>
              <a:t>per un periodo massimo di 30 minuti  (obbligo esposizione disco orario) 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ff0000"/>
                </a:solidFill>
                <a:latin typeface="Arial"/>
              </a:rPr>
              <a:t>     </a:t>
            </a:r>
            <a:r>
              <a:rPr b="1" i="1" lang="it-IT" sz="2000">
                <a:solidFill>
                  <a:srgbClr val="ff0000"/>
                </a:solidFill>
                <a:latin typeface="Arial"/>
              </a:rPr>
              <a:t>dalle  ore 09,00 alle 19,00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la sosta negli spazi riservati ai residenti all’esterno dell’APU</a:t>
            </a:r>
            <a:endParaRPr/>
          </a:p>
        </p:txBody>
      </p:sp>
      <p:pic>
        <p:nvPicPr>
          <p:cNvPr descr="" id="68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396720" y="4437000"/>
            <a:ext cx="1006560" cy="100656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539640" y="404640"/>
            <a:ext cx="8064360" cy="41144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CONTRASSEGNO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it-IT" sz="2800">
                <a:solidFill>
                  <a:srgbClr val="000000"/>
                </a:solidFill>
                <a:latin typeface="Arial"/>
              </a:rPr>
              <a:t>« T »  transito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Soggetti residenti o domiciliati nell’area APU  con o senza proprietà, locazione o altro, di un posto auto fuori dalla sede stradale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it-IT" sz="2000" u="sng">
                <a:solidFill>
                  <a:srgbClr val="000000"/>
                </a:solidFill>
                <a:latin typeface="Arial"/>
              </a:rPr>
              <a:t>Costo:  </a:t>
            </a:r>
            <a:r>
              <a:rPr b="1" i="1" lang="it-IT" sz="2000">
                <a:solidFill>
                  <a:srgbClr val="000000"/>
                </a:solidFill>
                <a:latin typeface="Arial"/>
              </a:rPr>
              <a:t>gratuito 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 u="sng">
                <a:solidFill>
                  <a:srgbClr val="000000"/>
                </a:solidFill>
                <a:latin typeface="Arial"/>
              </a:rPr>
              <a:t>Durata : </a:t>
            </a:r>
            <a:r>
              <a:rPr b="1" i="1" lang="it-IT" sz="2000">
                <a:solidFill>
                  <a:srgbClr val="000000"/>
                </a:solidFill>
                <a:latin typeface="Arial"/>
              </a:rPr>
              <a:t>5 anni per residenti zona APU </a:t>
            </a:r>
            <a:r>
              <a:rPr i="1" lang="it-IT" sz="2000">
                <a:solidFill>
                  <a:srgbClr val="000000"/>
                </a:solidFill>
                <a:latin typeface="Arial"/>
              </a:rPr>
              <a:t>(anno solare) 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	</a:t>
            </a:r>
            <a:r>
              <a:rPr b="1" i="1" lang="it-IT" sz="2000">
                <a:solidFill>
                  <a:srgbClr val="000000"/>
                </a:solidFill>
                <a:latin typeface="Arial"/>
              </a:rPr>
              <a:t> </a:t>
            </a:r>
            <a:r>
              <a:rPr b="1" i="1" lang="it-IT" sz="2000">
                <a:solidFill>
                  <a:srgbClr val="000000"/>
                </a:solidFill>
                <a:latin typeface="Arial"/>
              </a:rPr>
              <a:t>1 anno per domiciliati  zona APU  </a:t>
            </a:r>
            <a:r>
              <a:rPr i="1" lang="it-IT" sz="2000">
                <a:solidFill>
                  <a:srgbClr val="000000"/>
                </a:solidFill>
                <a:latin typeface="Arial"/>
              </a:rPr>
              <a:t>(anno solare)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70" name="CustomShape 2"/>
          <p:cNvSpPr/>
          <p:nvPr/>
        </p:nvSpPr>
        <p:spPr>
          <a:xfrm>
            <a:off x="1374120" y="4730040"/>
            <a:ext cx="7497000" cy="1614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Consente 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it-IT" sz="2000">
                <a:solidFill>
                  <a:srgbClr val="000000"/>
                </a:solidFill>
                <a:latin typeface="Arial"/>
              </a:rPr>
              <a:t>la sosta nelle zone pertinenti la residenza o il domicilio per operazioni di carico/scarico </a:t>
            </a:r>
            <a:r>
              <a:rPr b="1" i="1" lang="it-IT" sz="2000">
                <a:solidFill>
                  <a:srgbClr val="ff0000"/>
                </a:solidFill>
                <a:latin typeface="Arial"/>
              </a:rPr>
              <a:t>per un periodo massimo di 30 minuti  (obbligo esposizione disco orario)</a:t>
            </a:r>
            <a:endParaRPr/>
          </a:p>
          <a:p>
            <a:pPr>
              <a:lnSpc>
                <a:spcPct val="100000"/>
              </a:lnSpc>
            </a:pPr>
            <a:r>
              <a:rPr b="1" i="1" lang="it-IT" sz="2000">
                <a:solidFill>
                  <a:srgbClr val="ff0000"/>
                </a:solidFill>
                <a:latin typeface="Arial"/>
              </a:rPr>
              <a:t>     </a:t>
            </a:r>
            <a:r>
              <a:rPr b="1" i="1" lang="it-IT" sz="2000">
                <a:solidFill>
                  <a:srgbClr val="ff0000"/>
                </a:solidFill>
                <a:latin typeface="Arial"/>
              </a:rPr>
              <a:t>dalle  ore 09,00 alle 19,00</a:t>
            </a:r>
            <a:endParaRPr/>
          </a:p>
        </p:txBody>
      </p:sp>
      <p:pic>
        <p:nvPicPr>
          <p:cNvPr descr="" id="71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5258880"/>
            <a:ext cx="1006560" cy="100656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